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8" r:id="rId3"/>
    <p:sldId id="257" r:id="rId4"/>
    <p:sldId id="259" r:id="rId5"/>
    <p:sldId id="260" r:id="rId6"/>
    <p:sldId id="261" r:id="rId7"/>
    <p:sldId id="262" r:id="rId8"/>
    <p:sldId id="278" r:id="rId9"/>
    <p:sldId id="263" r:id="rId10"/>
    <p:sldId id="264" r:id="rId11"/>
    <p:sldId id="265" r:id="rId12"/>
    <p:sldId id="281" r:id="rId13"/>
    <p:sldId id="269" r:id="rId14"/>
    <p:sldId id="270" r:id="rId15"/>
    <p:sldId id="271" r:id="rId16"/>
    <p:sldId id="272" r:id="rId17"/>
    <p:sldId id="273" r:id="rId18"/>
    <p:sldId id="274" r:id="rId19"/>
    <p:sldId id="279" r:id="rId20"/>
    <p:sldId id="275" r:id="rId21"/>
    <p:sldId id="276" r:id="rId22"/>
    <p:sldId id="266" r:id="rId23"/>
    <p:sldId id="267" r:id="rId24"/>
    <p:sldId id="268"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73673" autoAdjust="0"/>
  </p:normalViewPr>
  <p:slideViewPr>
    <p:cSldViewPr>
      <p:cViewPr varScale="1">
        <p:scale>
          <a:sx n="44" d="100"/>
          <a:sy n="44" d="100"/>
        </p:scale>
        <p:origin x="-5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1470"/>
    </p:cViewPr>
  </p:notesTextViewPr>
  <p:sorterViewPr>
    <p:cViewPr>
      <p:scale>
        <a:sx n="66" d="100"/>
        <a:sy n="66" d="100"/>
      </p:scale>
      <p:origin x="0" y="0"/>
    </p:cViewPr>
  </p:sorterViewPr>
  <p:notesViewPr>
    <p:cSldViewPr>
      <p:cViewPr varScale="1">
        <p:scale>
          <a:sx n="49" d="100"/>
          <a:sy n="49" d="100"/>
        </p:scale>
        <p:origin x="-113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D6FC7C-2CAA-46A3-BFA6-28A2B213FCED}" type="datetimeFigureOut">
              <a:rPr lang="en-US" smtClean="0"/>
              <a:pPr/>
              <a:t>4/6/2011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A9D947-DBF6-43F2-BDC4-9B67C721B6C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E3DB6F-CC02-4646-980D-6B9F6A9C9E29}" type="datetimeFigureOut">
              <a:rPr lang="en-US" smtClean="0"/>
              <a:pPr/>
              <a:t>4/6/2011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D31AD-E3FA-4256-8755-982405423E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next 2 slides show the</a:t>
            </a:r>
            <a:r>
              <a:rPr lang="en-US" dirty="0" smtClean="0"/>
              <a:t> list of patient</a:t>
            </a:r>
            <a:r>
              <a:rPr lang="en-US" baseline="0" dirty="0" smtClean="0"/>
              <a:t> </a:t>
            </a:r>
            <a:r>
              <a:rPr lang="en-US" baseline="0" dirty="0" smtClean="0"/>
              <a:t>conditions that Medicare will accept as medically necessary.  </a:t>
            </a:r>
            <a:r>
              <a:rPr lang="en-US" baseline="0" dirty="0" smtClean="0"/>
              <a:t>If a patient displays any of these conditions, be sure it is documented in the PCR.</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an example of medically </a:t>
            </a:r>
            <a:r>
              <a:rPr lang="en-US" baseline="0" dirty="0" smtClean="0"/>
              <a:t>necessary </a:t>
            </a:r>
            <a:r>
              <a:rPr lang="en-US" baseline="0" dirty="0" smtClean="0"/>
              <a:t>documentation that was missing and caused the claim to be denied.</a:t>
            </a:r>
          </a:p>
          <a:p>
            <a:endParaRPr lang="en-US" baseline="0" dirty="0" smtClean="0"/>
          </a:p>
          <a:p>
            <a:r>
              <a:rPr lang="en-US" baseline="0" dirty="0" smtClean="0"/>
              <a:t>The 911 call and the transport was for a patient </a:t>
            </a:r>
            <a:r>
              <a:rPr lang="en-US" baseline="0" dirty="0" smtClean="0"/>
              <a:t>with a </a:t>
            </a:r>
            <a:r>
              <a:rPr lang="en-US" baseline="0" dirty="0" smtClean="0"/>
              <a:t>bladder </a:t>
            </a:r>
            <a:r>
              <a:rPr lang="en-US" baseline="0" dirty="0" smtClean="0"/>
              <a:t>infection.  </a:t>
            </a:r>
            <a:r>
              <a:rPr lang="en-US" baseline="0" dirty="0" smtClean="0"/>
              <a:t>There was nothing on the PCR that could show the transport was medically necessary so the claim was denied, even on appeal.  This happened to be a patient that was transported often and was well known to EMS personnel.  As we reviewed other transports, we found that the patient had </a:t>
            </a:r>
            <a:r>
              <a:rPr lang="en-US" baseline="0" dirty="0" smtClean="0"/>
              <a:t>MS and was bed </a:t>
            </a:r>
            <a:r>
              <a:rPr lang="en-US" baseline="0" dirty="0" smtClean="0"/>
              <a:t>confined.</a:t>
            </a:r>
          </a:p>
          <a:p>
            <a:endParaRPr lang="en-US" baseline="0" dirty="0" smtClean="0"/>
          </a:p>
          <a:p>
            <a:r>
              <a:rPr lang="en-US" baseline="0" dirty="0" smtClean="0"/>
              <a:t>It can be extra challenging to document patients who are well-known to your agency.  It can feel like you are repeating yourself and stating the obvious, but just </a:t>
            </a:r>
            <a:r>
              <a:rPr lang="en-US" baseline="0" dirty="0" smtClean="0"/>
              <a:t>remember that the person </a:t>
            </a:r>
            <a:r>
              <a:rPr lang="en-US" baseline="0" dirty="0" smtClean="0"/>
              <a:t>in Fargo who might end up reading this one </a:t>
            </a:r>
            <a:r>
              <a:rPr lang="en-US" baseline="0" dirty="0" smtClean="0"/>
              <a:t>report does not know the same information.  </a:t>
            </a:r>
            <a:r>
              <a:rPr lang="en-US" baseline="0" dirty="0" smtClean="0"/>
              <a:t>Each incident should be able to stand alone.</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every transport will be medically necessary.  You’ve probably had that patient who comes out of the house with suitcase in hand and meets you in the driveway.  Document thoroughly and accurately on the patient’s condition and if it turns out to be not medically necessary, so be it</a:t>
            </a:r>
            <a:r>
              <a:rPr lang="en-US" dirty="0" smtClean="0"/>
              <a:t>!  There will be cases</a:t>
            </a:r>
            <a:r>
              <a:rPr lang="en-US" baseline="0" dirty="0" smtClean="0"/>
              <a:t> where we will not be able get payment from insurance and will have to seek payment from the patient.</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little bit more information on how Medicare defines</a:t>
            </a:r>
            <a:r>
              <a:rPr lang="en-US" baseline="0" dirty="0" smtClean="0"/>
              <a:t> bed confined.  When documenting, just noting “Patient is bed-confined” is not thorough enough.  Medicare is looking for a description of the patient’s condition, as in the example.</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the basic levels of service.</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can be more challenging</a:t>
            </a:r>
            <a:r>
              <a:rPr lang="en-US" baseline="0" dirty="0" smtClean="0"/>
              <a:t> to show medical necessity on </a:t>
            </a:r>
            <a:r>
              <a:rPr lang="en-US" baseline="0" dirty="0" smtClean="0"/>
              <a:t>BLS </a:t>
            </a:r>
            <a:r>
              <a:rPr lang="en-US" baseline="0" dirty="0" smtClean="0"/>
              <a:t>transports</a:t>
            </a:r>
            <a:r>
              <a:rPr lang="en-US" baseline="0" dirty="0" smtClean="0"/>
              <a:t>.  Keep asking yourself “Why does this patient need an ambulance?” and document those reasons.</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a:t>
            </a:r>
            <a:r>
              <a:rPr lang="en-US" baseline="0" dirty="0" smtClean="0"/>
              <a:t> can also be emergency or non-emergency.  </a:t>
            </a:r>
            <a:r>
              <a:rPr lang="en-US" baseline="0" dirty="0" smtClean="0"/>
              <a:t>When </a:t>
            </a:r>
            <a:r>
              <a:rPr lang="en-US" baseline="0" dirty="0" smtClean="0"/>
              <a:t>dispatch information requires an ALS crew, they </a:t>
            </a:r>
            <a:r>
              <a:rPr lang="en-US" baseline="0" dirty="0" smtClean="0"/>
              <a:t>respond, </a:t>
            </a:r>
            <a:r>
              <a:rPr lang="en-US" baseline="0" dirty="0" smtClean="0"/>
              <a:t>treat the patient and transport.  Be sure to document all interventions—IV’s, labs and your assessment</a:t>
            </a:r>
            <a:r>
              <a:rPr lang="en-US" baseline="0" dirty="0" smtClean="0"/>
              <a:t>.</a:t>
            </a:r>
          </a:p>
          <a:p>
            <a:endParaRPr lang="en-US" baseline="0" dirty="0" smtClean="0"/>
          </a:p>
          <a:p>
            <a:r>
              <a:rPr lang="en-US" baseline="0" dirty="0" smtClean="0"/>
              <a:t>You can occasionally bill ALS-1 when an ALS call is downgraded to BLS.  </a:t>
            </a:r>
            <a:r>
              <a:rPr lang="en-US" baseline="0" dirty="0" smtClean="0"/>
              <a:t>The dispatch information must </a:t>
            </a:r>
            <a:r>
              <a:rPr lang="en-US" baseline="0" dirty="0" smtClean="0"/>
              <a:t>show that an ALS crew was required to respond and the ALS crew must provide a hands-on assessment, documented and signed</a:t>
            </a:r>
            <a:r>
              <a:rPr lang="en-US" baseline="0" dirty="0" smtClean="0"/>
              <a:t>.  BLS crew can then transport the patient and the transport can be billed at the ALS level.</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2 ways to qualify</a:t>
            </a:r>
            <a:r>
              <a:rPr lang="en-US" baseline="0" dirty="0" smtClean="0"/>
              <a:t> for an ALS-2 level transport.  Any one of these procedures qualify as ALS-2.  </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administering 3 or more IV</a:t>
            </a:r>
            <a:r>
              <a:rPr lang="en-US" baseline="0" dirty="0" smtClean="0"/>
              <a:t> medications.  The dose must be the full dose of the medication—taking one dose and dividing it into 3 separate doses would not count.</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medication</a:t>
            </a:r>
            <a:r>
              <a:rPr lang="en-US" baseline="0" dirty="0" smtClean="0"/>
              <a:t> must be administered</a:t>
            </a:r>
            <a:r>
              <a:rPr lang="en-US" dirty="0" smtClean="0"/>
              <a:t> </a:t>
            </a:r>
            <a:r>
              <a:rPr lang="en-US" dirty="0" smtClean="0"/>
              <a:t>IV </a:t>
            </a:r>
            <a:r>
              <a:rPr lang="en-US" dirty="0" smtClean="0"/>
              <a:t>to </a:t>
            </a:r>
            <a:r>
              <a:rPr lang="en-US" dirty="0" smtClean="0"/>
              <a:t>count as one of the 3.  Nitro and ASA do not count.  </a:t>
            </a:r>
          </a:p>
          <a:p>
            <a:r>
              <a:rPr lang="en-US" dirty="0" smtClean="0"/>
              <a:t>Also excluded are solutions such as Dextrose, normal saline,</a:t>
            </a:r>
            <a:r>
              <a:rPr lang="en-US" baseline="0" dirty="0" smtClean="0"/>
              <a:t> ringer’s </a:t>
            </a:r>
            <a:r>
              <a:rPr lang="en-US" baseline="0" dirty="0" smtClean="0"/>
              <a:t>lactate—any </a:t>
            </a:r>
            <a:r>
              <a:rPr lang="en-US" baseline="0" dirty="0" smtClean="0"/>
              <a:t>crystalloid, hypotonic, isotonic and hypertonic </a:t>
            </a:r>
            <a:r>
              <a:rPr lang="en-US" baseline="0" dirty="0" smtClean="0"/>
              <a:t>solutions do not count.</a:t>
            </a:r>
            <a:endParaRPr lang="en-US" baseline="0" dirty="0" smtClean="0"/>
          </a:p>
          <a:p>
            <a:endParaRPr lang="en-US" baseline="0" dirty="0" smtClean="0"/>
          </a:p>
          <a:p>
            <a:r>
              <a:rPr lang="en-US" baseline="0" dirty="0" smtClean="0"/>
              <a:t>This is nicely documented—good flow chart and documented in the narrative as well.  You could add how the drugs were administered.  </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document</a:t>
            </a:r>
            <a:r>
              <a:rPr lang="en-US" baseline="0" dirty="0" smtClean="0"/>
              <a:t> an incident, you are writing for several different audiences.  There’s the legal audience—the number of records requests we receive from attorneys continues to grow.  There’s the patient care audience—hospitals and nursing homes that coordinate their care with yours.  And then there’s your chief or MSO who is going to review your documentation, and you definitely want to keep them happy.  Today w</a:t>
            </a:r>
            <a:r>
              <a:rPr lang="en-US" dirty="0" smtClean="0"/>
              <a:t>e’re going to look</a:t>
            </a:r>
            <a:r>
              <a:rPr lang="en-US" baseline="0" dirty="0" smtClean="0"/>
              <a:t> more in depth at how your documentation is used for reimbursement.  </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Specialty care transport—this</a:t>
            </a:r>
            <a:r>
              <a:rPr lang="en-US" baseline="0" dirty="0" smtClean="0"/>
              <a:t> level of service is reimbursed at the highest level paid by Medicare. Here are the requirements—it must be an </a:t>
            </a:r>
            <a:r>
              <a:rPr lang="en-US" baseline="0" dirty="0" err="1" smtClean="0"/>
              <a:t>interfacility</a:t>
            </a:r>
            <a:r>
              <a:rPr lang="en-US" baseline="0" dirty="0" smtClean="0"/>
              <a:t> transport—it’s usually from one hospital to another for a higher level of care.  Patient </a:t>
            </a:r>
            <a:r>
              <a:rPr lang="en-US" baseline="0" dirty="0" smtClean="0"/>
              <a:t>must be </a:t>
            </a:r>
            <a:r>
              <a:rPr lang="en-US" baseline="0" dirty="0" smtClean="0"/>
              <a:t>critically ill or injured and someone with training above the scope of a paramedic needs to be on board.  This is often a nurse or staff from </a:t>
            </a:r>
            <a:r>
              <a:rPr lang="en-US" baseline="0" dirty="0" smtClean="0"/>
              <a:t>an air ambulance.  </a:t>
            </a:r>
            <a:r>
              <a:rPr lang="en-US" baseline="0" dirty="0" smtClean="0"/>
              <a:t>It can also be a paramedic who has received state-approved additional training.</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Generally, the Medicare</a:t>
            </a:r>
            <a:r>
              <a:rPr lang="en-US" baseline="0" dirty="0" smtClean="0"/>
              <a:t> benefit for ambulance is a transport benefit—if you aren’t transported, Medicare does not pay.  This is the one exception to </a:t>
            </a:r>
            <a:r>
              <a:rPr lang="en-US" baseline="0" dirty="0" smtClean="0"/>
              <a:t>that </a:t>
            </a:r>
            <a:r>
              <a:rPr lang="en-US" baseline="0" dirty="0" smtClean="0"/>
              <a:t>rule.  </a:t>
            </a:r>
            <a:r>
              <a:rPr lang="en-US" dirty="0" smtClean="0"/>
              <a:t>If</a:t>
            </a:r>
            <a:r>
              <a:rPr lang="en-US" baseline="0" dirty="0" smtClean="0"/>
              <a:t> you are dispatched to a scene and the patient is pronounced deceased before being loaded into the ambulance, you can bill at the BLS level of service.  No mileage is billed for this service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4C3D31AD-E3FA-4256-8755-982405423E8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Mileage billed should be loaded</a:t>
            </a:r>
            <a:r>
              <a:rPr lang="en-US" baseline="0" dirty="0" smtClean="0"/>
              <a:t> miles only, in most cases from the scene to the hospital.  You can’t bill for miles from the station to the patient.</a:t>
            </a:r>
          </a:p>
          <a:p>
            <a:r>
              <a:rPr lang="en-US" baseline="0" dirty="0" smtClean="0"/>
              <a:t>As you know, the mileage rules have just changed so that mileage must be measured to the tenth of a mile.  The gold standard for measuring miles is odometer readings.  You would show the odometer reading at the scene and then again at the destination.  Some ambulance vehicles do not have odometers that measure to tenths, so trip odometers and GPS devices are also acceptable.</a:t>
            </a:r>
          </a:p>
          <a:p>
            <a:r>
              <a:rPr lang="en-US" baseline="0" dirty="0" smtClean="0"/>
              <a:t>Another mileage rule is Medicare will only pay to the nearest appropriate facility.  They tend to look at this regionally, so you can choose from the hospitals in your region</a:t>
            </a:r>
            <a:r>
              <a:rPr lang="en-US" baseline="0" dirty="0" smtClean="0"/>
              <a:t>.</a:t>
            </a:r>
            <a:endParaRPr lang="en-US" baseline="0" dirty="0" smtClean="0"/>
          </a:p>
          <a:p>
            <a:r>
              <a:rPr lang="en-US" baseline="0" dirty="0" smtClean="0"/>
              <a:t>If you are transporting  outside your normal region, you will want to document why.  You should also </a:t>
            </a:r>
            <a:r>
              <a:rPr lang="en-US" baseline="0" dirty="0" smtClean="0"/>
              <a:t>document any time you are diverted to a different hospital.</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claims going to Medicare need to list the receiving facility.  </a:t>
            </a:r>
            <a:r>
              <a:rPr lang="en-US" baseline="0" dirty="0" smtClean="0"/>
              <a:t>Sometimes </a:t>
            </a:r>
            <a:r>
              <a:rPr lang="en-US" baseline="0" dirty="0" smtClean="0"/>
              <a:t>abbreviations can make it hard to figure out the </a:t>
            </a:r>
            <a:r>
              <a:rPr lang="en-US" baseline="0" dirty="0" smtClean="0"/>
              <a:t>correct hospital</a:t>
            </a:r>
            <a:r>
              <a:rPr lang="en-US" baseline="0" dirty="0" smtClean="0"/>
              <a:t>.  Harrison Hospital in Bremerton might end up with the same abbreviation as Harborview Hospital in </a:t>
            </a:r>
            <a:r>
              <a:rPr lang="en-US" baseline="0" dirty="0" smtClean="0"/>
              <a:t>Seattle, so clearly documenting the hospital is advised.</a:t>
            </a:r>
            <a:endParaRPr lang="en-US" baseline="0" dirty="0" smtClean="0"/>
          </a:p>
          <a:p>
            <a:r>
              <a:rPr lang="en-US" baseline="0" dirty="0" smtClean="0"/>
              <a:t>If you are taking a patient to a physician’s office or for dialysis or some kind of treatment that is not in a hospital, please document it clearly.  If we assume a destination is a hospital but it really is a doctor’s office, we might send out incorrect billing and receive payment for something that should not have been paid.</a:t>
            </a:r>
          </a:p>
          <a:p>
            <a:r>
              <a:rPr lang="en-US" baseline="0" dirty="0" smtClean="0"/>
              <a:t>This question sometimes comes up when there is snow—maybe the patient is in a wheelchair and they have scheduled a </a:t>
            </a:r>
            <a:r>
              <a:rPr lang="en-US" baseline="0" dirty="0" err="1" smtClean="0"/>
              <a:t>cabulance</a:t>
            </a:r>
            <a:r>
              <a:rPr lang="en-US" baseline="0" dirty="0" smtClean="0"/>
              <a:t> to transport them but then the snow comes.  The </a:t>
            </a:r>
            <a:r>
              <a:rPr lang="en-US" baseline="0" dirty="0" err="1" smtClean="0"/>
              <a:t>cabulance</a:t>
            </a:r>
            <a:r>
              <a:rPr lang="en-US" baseline="0" dirty="0" smtClean="0"/>
              <a:t> cancels the transport and suggests that the patient call 911.  If the patient is covered by Medicare, it will not be paid</a:t>
            </a:r>
            <a:r>
              <a:rPr lang="en-US" baseline="0" dirty="0" smtClean="0"/>
              <a:t>.</a:t>
            </a:r>
          </a:p>
          <a:p>
            <a:endParaRPr lang="en-US" baseline="0" dirty="0" smtClean="0"/>
          </a:p>
          <a:p>
            <a:r>
              <a:rPr lang="en-US" baseline="0" dirty="0" smtClean="0"/>
              <a:t>Rendezvous or multiple </a:t>
            </a:r>
            <a:r>
              <a:rPr lang="en-US" baseline="0" dirty="0" smtClean="0"/>
              <a:t>ground agencies </a:t>
            </a:r>
            <a:r>
              <a:rPr lang="en-US" baseline="0" dirty="0" smtClean="0"/>
              <a:t>responding—Medicare will only pay to one </a:t>
            </a:r>
            <a:r>
              <a:rPr lang="en-US" baseline="0" dirty="0" smtClean="0"/>
              <a:t>ground agency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Getting</a:t>
            </a:r>
            <a:r>
              <a:rPr lang="en-US" baseline="0" dirty="0" smtClean="0"/>
              <a:t> a patient signature and hospital face sheet at the time of transport </a:t>
            </a:r>
            <a:r>
              <a:rPr lang="en-US" baseline="0" dirty="0" smtClean="0"/>
              <a:t>goes a long, long way to getting </a:t>
            </a:r>
            <a:r>
              <a:rPr lang="en-US" baseline="0" dirty="0" smtClean="0"/>
              <a:t>prompt payment.</a:t>
            </a:r>
          </a:p>
          <a:p>
            <a:endParaRPr lang="en-US" baseline="0" dirty="0" smtClean="0"/>
          </a:p>
          <a:p>
            <a:r>
              <a:rPr lang="en-US" dirty="0" smtClean="0"/>
              <a:t>In the last year, the rules on EMT signatures have gone through some changes.  The same signature rules that are used for physicians and nurses are now also being applied to EMTs.  </a:t>
            </a:r>
            <a:r>
              <a:rPr lang="en-US" dirty="0" smtClean="0"/>
              <a:t>The PCR</a:t>
            </a:r>
            <a:r>
              <a:rPr lang="en-US" baseline="0" dirty="0" smtClean="0"/>
              <a:t> needs to be signed by the EMT.  </a:t>
            </a:r>
            <a:r>
              <a:rPr lang="en-US" dirty="0" smtClean="0"/>
              <a:t>If</a:t>
            </a:r>
            <a:r>
              <a:rPr lang="en-US" baseline="0" dirty="0" smtClean="0"/>
              <a:t> </a:t>
            </a:r>
            <a:r>
              <a:rPr lang="en-US" baseline="0" dirty="0" smtClean="0"/>
              <a:t>you have really wonderful handwriting, then just your signature is fine.  If you are like most people and no one can tell what that little scribble says, </a:t>
            </a:r>
            <a:r>
              <a:rPr lang="en-US" baseline="0" dirty="0" smtClean="0"/>
              <a:t>be sure to </a:t>
            </a:r>
            <a:r>
              <a:rPr lang="en-US" baseline="0" dirty="0" smtClean="0"/>
              <a:t>legibly print your </a:t>
            </a:r>
            <a:r>
              <a:rPr lang="en-US" baseline="0" dirty="0" smtClean="0"/>
              <a:t>name underneath your signature.</a:t>
            </a:r>
          </a:p>
          <a:p>
            <a:endParaRPr lang="en-US" baseline="0" dirty="0" smtClean="0"/>
          </a:p>
          <a:p>
            <a:r>
              <a:rPr lang="en-US" baseline="0" dirty="0" smtClean="0"/>
              <a:t>Here’s how </a:t>
            </a:r>
            <a:r>
              <a:rPr lang="en-US" baseline="0" dirty="0" smtClean="0"/>
              <a:t>the EMT signature is used at Medicare.  </a:t>
            </a:r>
            <a:r>
              <a:rPr lang="en-US" baseline="0" dirty="0" smtClean="0"/>
              <a:t>If Medicare denies a claim, we write an appeal and send in the PCR to show what was documented at the time of the transport.  If the “Providers” signature </a:t>
            </a:r>
            <a:r>
              <a:rPr lang="en-US" baseline="0" dirty="0" smtClean="0"/>
              <a:t>(the </a:t>
            </a:r>
            <a:r>
              <a:rPr lang="en-US" baseline="0" dirty="0" smtClean="0"/>
              <a:t>EMT) is not </a:t>
            </a:r>
            <a:r>
              <a:rPr lang="en-US" baseline="0" dirty="0" smtClean="0"/>
              <a:t>legible or it is not signed, </a:t>
            </a:r>
            <a:r>
              <a:rPr lang="en-US" baseline="0" dirty="0" smtClean="0"/>
              <a:t>nothing from the PCR can be considered in the decision.  So these have become much more important in </a:t>
            </a:r>
            <a:r>
              <a:rPr lang="en-US" baseline="0" dirty="0" smtClean="0"/>
              <a:t>2010.</a:t>
            </a:r>
          </a:p>
          <a:p>
            <a:endParaRPr lang="en-US" baseline="0" dirty="0" smtClean="0"/>
          </a:p>
          <a:p>
            <a:r>
              <a:rPr lang="en-US" baseline="0" dirty="0" smtClean="0"/>
              <a:t>The Physician Certification Statement is used for non-emergency, </a:t>
            </a:r>
            <a:r>
              <a:rPr lang="en-US" baseline="0" dirty="0" smtClean="0"/>
              <a:t>inter-facility </a:t>
            </a:r>
            <a:r>
              <a:rPr lang="en-US" baseline="0" dirty="0" smtClean="0"/>
              <a:t>transports.  </a:t>
            </a:r>
            <a:r>
              <a:rPr lang="en-US" baseline="0" dirty="0" smtClean="0"/>
              <a:t>If your agency does this type of transport </a:t>
            </a:r>
            <a:r>
              <a:rPr lang="en-US" baseline="0" dirty="0" smtClean="0"/>
              <a:t>we </a:t>
            </a:r>
            <a:r>
              <a:rPr lang="en-US" baseline="0" dirty="0" smtClean="0"/>
              <a:t>can work </a:t>
            </a:r>
            <a:r>
              <a:rPr lang="en-US" baseline="0" dirty="0" smtClean="0"/>
              <a:t>through the requirements </a:t>
            </a:r>
            <a:r>
              <a:rPr lang="en-US" baseline="0" dirty="0" smtClean="0"/>
              <a:t>with you.</a:t>
            </a:r>
          </a:p>
          <a:p>
            <a:endParaRPr lang="en-US" baseline="0" dirty="0" smtClean="0"/>
          </a:p>
          <a:p>
            <a:r>
              <a:rPr lang="en-US" baseline="0" dirty="0" smtClean="0"/>
              <a:t>The Advanced Beneficiary Notice is only used in non-emergency transports and is helpful when you have a transport that you know will not be paid by Medicare.  An example is when a patient chooses to go to a different hospital or nursing home for purely personal reasons.  It puts the patient on notice that they will be responsible for the bill.</a:t>
            </a:r>
          </a:p>
        </p:txBody>
      </p:sp>
      <p:sp>
        <p:nvSpPr>
          <p:cNvPr id="4" name="Slide Number Placeholder 3"/>
          <p:cNvSpPr>
            <a:spLocks noGrp="1"/>
          </p:cNvSpPr>
          <p:nvPr>
            <p:ph type="sldNum" sz="quarter" idx="10"/>
          </p:nvPr>
        </p:nvSpPr>
        <p:spPr/>
        <p:txBody>
          <a:bodyPr/>
          <a:lstStyle/>
          <a:p>
            <a:fld id="{4C3D31AD-E3FA-4256-8755-982405423E8E}"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happening in the current environment</a:t>
            </a:r>
            <a:r>
              <a:rPr lang="en-US" baseline="0" dirty="0" smtClean="0"/>
              <a:t> that makes documentation so important?  </a:t>
            </a:r>
          </a:p>
          <a:p>
            <a:r>
              <a:rPr lang="en-US" baseline="0" dirty="0" smtClean="0"/>
              <a:t>Health care fraud is mentioned everywhere from daily news to state of the union address.  This has produced all kinds of new audits—and ambulance claims are not exempt.</a:t>
            </a:r>
          </a:p>
          <a:p>
            <a:r>
              <a:rPr lang="en-US" baseline="0" dirty="0" smtClean="0"/>
              <a:t>Your documentation is key to proving that an ambulance was necessary and proving the level of service you provided.  If it wasn’t documented, it didn’t happen.  Another big government push is for electronic medical records by 2015.  Access to your patient’s pertinent medical history is a welcome addition and brings with it more HIPAA privacy issues.  And we Americans love to sue each other—it’s almost impossible to be involved in an auto accident and NOT have an attorney involved.</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receive transport information for billing, there are some specific areas that we look at and they are listed here:</a:t>
            </a:r>
          </a:p>
          <a:p>
            <a:r>
              <a:rPr lang="en-US" baseline="0" dirty="0" smtClean="0"/>
              <a:t>Dispatch information--we’re looking at emergency vs. non-emergency</a:t>
            </a:r>
          </a:p>
          <a:p>
            <a:r>
              <a:rPr lang="en-US" baseline="0" dirty="0" smtClean="0"/>
              <a:t>Necessity—the narrative is very important to show why an ambulance was needed and what level of service was provided.</a:t>
            </a:r>
          </a:p>
          <a:p>
            <a:r>
              <a:rPr lang="en-US" baseline="0" dirty="0" smtClean="0"/>
              <a:t>Mileage—new rules</a:t>
            </a:r>
          </a:p>
          <a:p>
            <a:r>
              <a:rPr lang="en-US" baseline="0" dirty="0" smtClean="0"/>
              <a:t>Destination—not all destinations are covered by all payers.</a:t>
            </a:r>
          </a:p>
          <a:p>
            <a:r>
              <a:rPr lang="en-US" baseline="0" dirty="0" smtClean="0"/>
              <a:t>Forms—we’ll touch on patient signatures and EMT signatures.</a:t>
            </a:r>
          </a:p>
          <a:p>
            <a:r>
              <a:rPr lang="en-US" baseline="0" dirty="0" smtClean="0"/>
              <a:t>As we look at documentation, we’re really going to be talking about Medicare’s standard for each of these areas.  Their standard is the most comprehensive—if you document to the Medicare standard for all your patients, you will be in great shape!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up is dispatch information.</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a:t>
            </a:r>
            <a:r>
              <a:rPr lang="en-US" baseline="0" dirty="0" smtClean="0"/>
              <a:t> of determining the level of service is whether a transport is </a:t>
            </a:r>
            <a:r>
              <a:rPr lang="en-US" dirty="0" smtClean="0"/>
              <a:t>emergency or non-emergency.  Your</a:t>
            </a:r>
            <a:r>
              <a:rPr lang="en-US" baseline="0" dirty="0" smtClean="0"/>
              <a:t> agency </a:t>
            </a:r>
            <a:r>
              <a:rPr lang="en-US" baseline="0" dirty="0" smtClean="0"/>
              <a:t>might deal </a:t>
            </a:r>
            <a:r>
              <a:rPr lang="en-US" baseline="0" dirty="0" smtClean="0"/>
              <a:t>mostly in emergency calls but the claims office in </a:t>
            </a:r>
            <a:r>
              <a:rPr lang="en-US" baseline="0" dirty="0" smtClean="0"/>
              <a:t>Fargo, North </a:t>
            </a:r>
            <a:r>
              <a:rPr lang="en-US" baseline="0" dirty="0" smtClean="0"/>
              <a:t>Dakota does not know that, so you should document it.</a:t>
            </a:r>
            <a:r>
              <a:rPr lang="en-US" dirty="0" smtClean="0"/>
              <a:t>  Medicare</a:t>
            </a:r>
            <a:r>
              <a:rPr lang="en-US" baseline="0" dirty="0" smtClean="0"/>
              <a:t> has 2 criteria to bill at the emergency level.  1.  </a:t>
            </a:r>
            <a:r>
              <a:rPr lang="en-US" baseline="0" dirty="0" smtClean="0"/>
              <a:t>The </a:t>
            </a:r>
            <a:r>
              <a:rPr lang="en-US" baseline="0" dirty="0" smtClean="0"/>
              <a:t>dispatch must be through a 911 or equivalent system and 2. </a:t>
            </a:r>
            <a:r>
              <a:rPr lang="en-US" baseline="0" dirty="0" smtClean="0"/>
              <a:t>The </a:t>
            </a:r>
            <a:r>
              <a:rPr lang="en-US" baseline="0" dirty="0" smtClean="0"/>
              <a:t>response must begin as quickly as possible.  This can be documented very </a:t>
            </a:r>
            <a:r>
              <a:rPr lang="en-US" baseline="0" dirty="0" smtClean="0"/>
              <a:t>concisely, as in the example.  </a:t>
            </a:r>
            <a:endParaRPr lang="en-US" baseline="0" dirty="0" smtClean="0"/>
          </a:p>
          <a:p>
            <a:r>
              <a:rPr lang="en-US" baseline="0" dirty="0" smtClean="0"/>
              <a:t>Going back to the second bullet, you should document the patient’s reported condition here--we’ll get to why when we look at ALS and BLS levels of service.</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Date and time are particularly important when the</a:t>
            </a:r>
            <a:r>
              <a:rPr lang="en-US" baseline="0" dirty="0" smtClean="0"/>
              <a:t> patient is transported twice in the same day—the second transport is almost always denied.  When we appeal, the PCR needs to be able to prove that there were 2 separate </a:t>
            </a:r>
            <a:r>
              <a:rPr lang="en-US" baseline="0" dirty="0" smtClean="0"/>
              <a:t>transports.</a:t>
            </a:r>
          </a:p>
          <a:p>
            <a:endParaRPr lang="en-US" baseline="0" dirty="0" smtClean="0"/>
          </a:p>
          <a:p>
            <a:r>
              <a:rPr lang="en-US" baseline="0" dirty="0" smtClean="0"/>
              <a:t>The </a:t>
            </a:r>
            <a:r>
              <a:rPr lang="en-US" baseline="0" dirty="0" smtClean="0"/>
              <a:t>pick-up location zip code is an odd request.  Why is it needed?  The zip code determines the fee schedule used to pay claims as well as whether the urban or rural bonus would apply.  Medicare is a bit picky about this—what if you documented the wrong zip code and received a larger payment than you should have?  Medicare considers that fraud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of a</a:t>
            </a:r>
            <a:r>
              <a:rPr lang="en-US" baseline="0" dirty="0" smtClean="0"/>
              <a:t> transport.  You can see the transport date and the dispatch states it was a 911 response.  You also have the patient’s reported condition.</a:t>
            </a:r>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Medicare will only pay for transports that are medically necessary. And that makes a certain amount of sense—you</a:t>
            </a:r>
            <a:r>
              <a:rPr lang="en-US" baseline="0" dirty="0" smtClean="0"/>
              <a:t> don’t want patients using an ambulance because they have a doctor appointment at the clinic and they </a:t>
            </a:r>
            <a:r>
              <a:rPr lang="en-US" baseline="0" dirty="0" smtClean="0"/>
              <a:t>just want to be dropped off at the front door.  </a:t>
            </a:r>
            <a:r>
              <a:rPr lang="en-US" baseline="0" dirty="0" smtClean="0"/>
              <a:t>But where do you draw the line?</a:t>
            </a:r>
          </a:p>
          <a:p>
            <a:r>
              <a:rPr lang="en-US" baseline="0" dirty="0" smtClean="0"/>
              <a:t>Here is Medicare’s definition of </a:t>
            </a:r>
            <a:r>
              <a:rPr lang="en-US" baseline="0" dirty="0" smtClean="0"/>
              <a:t>medical </a:t>
            </a:r>
            <a:r>
              <a:rPr lang="en-US" baseline="0" dirty="0" smtClean="0"/>
              <a:t>necessity--an </a:t>
            </a:r>
            <a:r>
              <a:rPr lang="en-US" baseline="0" dirty="0" smtClean="0"/>
              <a:t>ambulance is necessary when transport by any other means is contraindicated.  What does that mean?  If the patient could have traveled safely by another means, the ambulance was not necessary.</a:t>
            </a:r>
          </a:p>
          <a:p>
            <a:r>
              <a:rPr lang="en-US" baseline="0" dirty="0" smtClean="0"/>
              <a:t>The narrative section is the main area where you prove medical necessity—you have to paint a picture that’s clear to the claims office in Fargo—why </a:t>
            </a:r>
            <a:r>
              <a:rPr lang="en-US" baseline="0" dirty="0" smtClean="0"/>
              <a:t>an ambulance was </a:t>
            </a:r>
            <a:r>
              <a:rPr lang="en-US" baseline="0" dirty="0" smtClean="0"/>
              <a:t>needed.  </a:t>
            </a:r>
            <a:endParaRPr lang="en-US" dirty="0" smtClean="0"/>
          </a:p>
          <a:p>
            <a:endParaRPr lang="en-US" dirty="0"/>
          </a:p>
        </p:txBody>
      </p:sp>
      <p:sp>
        <p:nvSpPr>
          <p:cNvPr id="4" name="Slide Number Placeholder 3"/>
          <p:cNvSpPr>
            <a:spLocks noGrp="1"/>
          </p:cNvSpPr>
          <p:nvPr>
            <p:ph type="sldNum" sz="quarter" idx="10"/>
          </p:nvPr>
        </p:nvSpPr>
        <p:spPr/>
        <p:txBody>
          <a:bodyPr/>
          <a:lstStyle/>
          <a:p>
            <a:fld id="{4C3D31AD-E3FA-4256-8755-982405423E8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lumMod val="9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7472E0E-00A4-49CA-98FD-98F9FC9B0809}" type="datetimeFigureOut">
              <a:rPr lang="en-US" smtClean="0"/>
              <a:pPr/>
              <a:t>4/6/2011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1FE92-E27D-46AD-AE16-0AEB9855E4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72E0E-00A4-49CA-98FD-98F9FC9B0809}" type="datetimeFigureOut">
              <a:rPr lang="en-US" smtClean="0"/>
              <a:pPr/>
              <a:t>4/6/2011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1FE92-E27D-46AD-AE16-0AEB9855E4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72E0E-00A4-49CA-98FD-98F9FC9B0809}" type="datetimeFigureOut">
              <a:rPr lang="en-US" smtClean="0"/>
              <a:pPr/>
              <a:t>4/6/2011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1FE92-E27D-46AD-AE16-0AEB9855E4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lumMod val="9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40000"/>
                    <a:lumOff val="60000"/>
                  </a:schemeClr>
                </a:solidFill>
              </a:defRPr>
            </a:lvl1pPr>
            <a:lvl2pPr>
              <a:defRPr>
                <a:solidFill>
                  <a:schemeClr val="accent1">
                    <a:lumMod val="40000"/>
                    <a:lumOff val="60000"/>
                  </a:schemeClr>
                </a:solidFill>
              </a:defRPr>
            </a:lvl2pPr>
            <a:lvl3pPr>
              <a:defRPr>
                <a:solidFill>
                  <a:schemeClr val="accent1">
                    <a:lumMod val="40000"/>
                    <a:lumOff val="60000"/>
                  </a:schemeClr>
                </a:solidFill>
              </a:defRPr>
            </a:lvl3pPr>
            <a:lvl4pPr>
              <a:defRPr>
                <a:solidFill>
                  <a:schemeClr val="accent1">
                    <a:lumMod val="40000"/>
                    <a:lumOff val="60000"/>
                  </a:schemeClr>
                </a:solidFill>
              </a:defRPr>
            </a:lvl4pPr>
            <a:lvl5pPr>
              <a:defRPr>
                <a:solidFill>
                  <a:schemeClr val="accent1">
                    <a:lumMod val="40000"/>
                    <a:lumOff val="6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7472E0E-00A4-49CA-98FD-98F9FC9B0809}" type="datetimeFigureOut">
              <a:rPr lang="en-US" smtClean="0"/>
              <a:pPr/>
              <a:t>4/6/2011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1FE92-E27D-46AD-AE16-0AEB9855E4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72E0E-00A4-49CA-98FD-98F9FC9B0809}" type="datetimeFigureOut">
              <a:rPr lang="en-US" smtClean="0"/>
              <a:pPr/>
              <a:t>4/6/2011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1FE92-E27D-46AD-AE16-0AEB9855E4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72E0E-00A4-49CA-98FD-98F9FC9B0809}" type="datetimeFigureOut">
              <a:rPr lang="en-US" smtClean="0"/>
              <a:pPr/>
              <a:t>4/6/2011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1FE92-E27D-46AD-AE16-0AEB9855E4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72E0E-00A4-49CA-98FD-98F9FC9B0809}" type="datetimeFigureOut">
              <a:rPr lang="en-US" smtClean="0"/>
              <a:pPr/>
              <a:t>4/6/2011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C1FE92-E27D-46AD-AE16-0AEB9855E4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72E0E-00A4-49CA-98FD-98F9FC9B0809}" type="datetimeFigureOut">
              <a:rPr lang="en-US" smtClean="0"/>
              <a:pPr/>
              <a:t>4/6/2011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C1FE92-E27D-46AD-AE16-0AEB9855E4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72E0E-00A4-49CA-98FD-98F9FC9B0809}" type="datetimeFigureOut">
              <a:rPr lang="en-US" smtClean="0"/>
              <a:pPr/>
              <a:t>4/6/2011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C1FE92-E27D-46AD-AE16-0AEB9855E4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72E0E-00A4-49CA-98FD-98F9FC9B0809}" type="datetimeFigureOut">
              <a:rPr lang="en-US" smtClean="0"/>
              <a:pPr/>
              <a:t>4/6/2011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1FE92-E27D-46AD-AE16-0AEB9855E4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72E0E-00A4-49CA-98FD-98F9FC9B0809}" type="datetimeFigureOut">
              <a:rPr lang="en-US" smtClean="0"/>
              <a:pPr/>
              <a:t>4/6/2011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1FE92-E27D-46AD-AE16-0AEB9855E4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72E0E-00A4-49CA-98FD-98F9FC9B0809}" type="datetimeFigureOut">
              <a:rPr lang="en-US" smtClean="0"/>
              <a:pPr/>
              <a:t>4/6/2011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1FE92-E27D-46AD-AE16-0AEB9855E4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0775"/>
            <a:ext cx="7772400" cy="1470025"/>
          </a:xfrm>
        </p:spPr>
        <p:txBody>
          <a:bodyPr/>
          <a:lstStyle/>
          <a:p>
            <a:r>
              <a:rPr lang="en-US" dirty="0" smtClean="0"/>
              <a:t>Documentation and Billing</a:t>
            </a:r>
            <a:endParaRPr lang="en-US" dirty="0"/>
          </a:p>
        </p:txBody>
      </p:sp>
      <p:pic>
        <p:nvPicPr>
          <p:cNvPr id="4" name="Picture 3" descr="Approved Claim.jpg"/>
          <p:cNvPicPr>
            <a:picLocks noChangeAspect="1"/>
          </p:cNvPicPr>
          <p:nvPr/>
        </p:nvPicPr>
        <p:blipFill>
          <a:blip r:embed="rId3" cstate="print"/>
          <a:stretch>
            <a:fillRect/>
          </a:stretch>
        </p:blipFill>
        <p:spPr>
          <a:xfrm>
            <a:off x="4038600" y="4800600"/>
            <a:ext cx="2286000" cy="15257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Necessity</a:t>
            </a:r>
            <a:endParaRPr lang="en-US" dirty="0"/>
          </a:p>
        </p:txBody>
      </p:sp>
      <p:sp>
        <p:nvSpPr>
          <p:cNvPr id="3" name="Content Placeholder 2"/>
          <p:cNvSpPr>
            <a:spLocks noGrp="1"/>
          </p:cNvSpPr>
          <p:nvPr>
            <p:ph idx="1"/>
          </p:nvPr>
        </p:nvSpPr>
        <p:spPr/>
        <p:txBody>
          <a:bodyPr/>
          <a:lstStyle/>
          <a:p>
            <a:pPr>
              <a:buNone/>
            </a:pPr>
            <a:r>
              <a:rPr lang="en-US" dirty="0" smtClean="0"/>
              <a:t>Medical necessity is presumed if the record adequately documents one or more of the following:</a:t>
            </a:r>
          </a:p>
          <a:p>
            <a:r>
              <a:rPr lang="en-US" dirty="0" smtClean="0"/>
              <a:t>Unconscious or in shock</a:t>
            </a:r>
          </a:p>
          <a:p>
            <a:r>
              <a:rPr lang="en-US" dirty="0" smtClean="0"/>
              <a:t>Hemorrhage</a:t>
            </a:r>
          </a:p>
          <a:p>
            <a:r>
              <a:rPr lang="en-US" dirty="0" smtClean="0"/>
              <a:t>Acute stroke or myocardial infarction</a:t>
            </a:r>
          </a:p>
          <a:p>
            <a:r>
              <a:rPr lang="en-US" dirty="0" smtClean="0"/>
              <a:t>Accident or injury or acute illness</a:t>
            </a:r>
          </a:p>
          <a:p>
            <a:endParaRPr lang="en-US" dirty="0" smtClean="0"/>
          </a:p>
          <a:p>
            <a:endParaRPr lang="en-US"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Necessity</a:t>
            </a:r>
            <a:endParaRPr lang="en-US" dirty="0"/>
          </a:p>
        </p:txBody>
      </p:sp>
      <p:sp>
        <p:nvSpPr>
          <p:cNvPr id="3" name="Content Placeholder 2"/>
          <p:cNvSpPr>
            <a:spLocks noGrp="1"/>
          </p:cNvSpPr>
          <p:nvPr>
            <p:ph idx="1"/>
          </p:nvPr>
        </p:nvSpPr>
        <p:spPr>
          <a:xfrm>
            <a:off x="457200" y="1600201"/>
            <a:ext cx="8229600" cy="3962400"/>
          </a:xfrm>
        </p:spPr>
        <p:txBody>
          <a:bodyPr/>
          <a:lstStyle/>
          <a:p>
            <a:r>
              <a:rPr lang="en-US" dirty="0" smtClean="0"/>
              <a:t>Immobilization of possible fracture</a:t>
            </a:r>
          </a:p>
          <a:p>
            <a:r>
              <a:rPr lang="en-US" dirty="0" smtClean="0"/>
              <a:t>Required oxygen (not self-administered)</a:t>
            </a:r>
          </a:p>
          <a:p>
            <a:r>
              <a:rPr lang="en-US" dirty="0" smtClean="0"/>
              <a:t>Required emergency measures or treatment</a:t>
            </a:r>
          </a:p>
          <a:p>
            <a:r>
              <a:rPr lang="en-US" dirty="0" smtClean="0"/>
              <a:t>Required restraints</a:t>
            </a:r>
          </a:p>
          <a:p>
            <a:r>
              <a:rPr lang="en-US" dirty="0" smtClean="0"/>
              <a:t>Stretcher required</a:t>
            </a:r>
          </a:p>
          <a:p>
            <a:r>
              <a:rPr lang="en-US" dirty="0" smtClean="0"/>
              <a:t>Bed confined</a:t>
            </a:r>
          </a:p>
          <a:p>
            <a:endParaRPr lang="en-US" dirty="0" smtClean="0"/>
          </a:p>
          <a:p>
            <a:endParaRPr lang="en-US" dirty="0"/>
          </a:p>
        </p:txBody>
      </p:sp>
      <p:pic>
        <p:nvPicPr>
          <p:cNvPr id="5" name="Picture 4" descr="Bariatric-Image2-Rev.jpg"/>
          <p:cNvPicPr>
            <a:picLocks noChangeAspect="1"/>
          </p:cNvPicPr>
          <p:nvPr/>
        </p:nvPicPr>
        <p:blipFill>
          <a:blip r:embed="rId3" cstate="print"/>
          <a:stretch>
            <a:fillRect/>
          </a:stretch>
        </p:blipFill>
        <p:spPr>
          <a:xfrm>
            <a:off x="4267200" y="4038600"/>
            <a:ext cx="3124200" cy="21396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Goals</a:t>
            </a:r>
            <a:endParaRPr lang="en-US" dirty="0"/>
          </a:p>
        </p:txBody>
      </p:sp>
      <p:sp>
        <p:nvSpPr>
          <p:cNvPr id="3" name="Content Placeholder 2"/>
          <p:cNvSpPr>
            <a:spLocks noGrp="1"/>
          </p:cNvSpPr>
          <p:nvPr>
            <p:ph idx="1"/>
          </p:nvPr>
        </p:nvSpPr>
        <p:spPr/>
        <p:txBody>
          <a:bodyPr/>
          <a:lstStyle/>
          <a:p>
            <a:r>
              <a:rPr lang="en-US" dirty="0" smtClean="0"/>
              <a:t>Provide accurate information on the patient’s condition and your findings</a:t>
            </a:r>
          </a:p>
          <a:p>
            <a:pPr>
              <a:buNone/>
            </a:pPr>
            <a:endParaRPr lang="en-US" dirty="0" smtClean="0"/>
          </a:p>
          <a:p>
            <a:r>
              <a:rPr lang="en-US" dirty="0" smtClean="0"/>
              <a:t>Provide sufficient information for a proper billing decision to be made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Bed Confined</a:t>
            </a:r>
            <a:endParaRPr lang="en-US" dirty="0"/>
          </a:p>
        </p:txBody>
      </p:sp>
      <p:sp>
        <p:nvSpPr>
          <p:cNvPr id="3" name="Content Placeholder 2"/>
          <p:cNvSpPr>
            <a:spLocks noGrp="1"/>
          </p:cNvSpPr>
          <p:nvPr>
            <p:ph idx="1"/>
          </p:nvPr>
        </p:nvSpPr>
        <p:spPr>
          <a:xfrm>
            <a:off x="457200" y="1600201"/>
            <a:ext cx="7848600" cy="4190999"/>
          </a:xfrm>
        </p:spPr>
        <p:txBody>
          <a:bodyPr/>
          <a:lstStyle/>
          <a:p>
            <a:pPr>
              <a:buNone/>
            </a:pPr>
            <a:r>
              <a:rPr lang="en-US" dirty="0" smtClean="0"/>
              <a:t>Definition:  All 3 must be true!</a:t>
            </a:r>
          </a:p>
          <a:p>
            <a:r>
              <a:rPr lang="en-US" dirty="0" smtClean="0"/>
              <a:t>Unable to safely get out of bed; </a:t>
            </a:r>
            <a:r>
              <a:rPr lang="en-US" u="sng" dirty="0" smtClean="0"/>
              <a:t>and</a:t>
            </a:r>
          </a:p>
          <a:p>
            <a:r>
              <a:rPr lang="en-US" dirty="0" smtClean="0"/>
              <a:t>Unable to safely ambulate; </a:t>
            </a:r>
            <a:r>
              <a:rPr lang="en-US" u="sng" dirty="0" smtClean="0"/>
              <a:t>and</a:t>
            </a:r>
          </a:p>
          <a:p>
            <a:r>
              <a:rPr lang="en-US" dirty="0" smtClean="0"/>
              <a:t>Unable to safely sit in a chair</a:t>
            </a:r>
            <a:endParaRPr lang="en-US" sz="1200" dirty="0" smtClean="0"/>
          </a:p>
          <a:p>
            <a:pPr>
              <a:buNone/>
            </a:pPr>
            <a:endParaRPr lang="en-US" sz="1200" i="1" dirty="0" smtClean="0"/>
          </a:p>
          <a:p>
            <a:pPr>
              <a:buNone/>
            </a:pPr>
            <a:r>
              <a:rPr lang="en-US" sz="2800" i="1" dirty="0" smtClean="0"/>
              <a:t>Example:  Pt unable to get out of bed or ambulate without assistance due to extreme vertigo and was unable to sit unassisted…</a:t>
            </a:r>
            <a:endParaRPr lang="en-US" sz="2800" i="1"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Level of Service</a:t>
            </a:r>
            <a:endParaRPr lang="en-US" dirty="0"/>
          </a:p>
        </p:txBody>
      </p:sp>
      <p:sp>
        <p:nvSpPr>
          <p:cNvPr id="3" name="Content Placeholder 2"/>
          <p:cNvSpPr>
            <a:spLocks noGrp="1"/>
          </p:cNvSpPr>
          <p:nvPr>
            <p:ph idx="1"/>
          </p:nvPr>
        </p:nvSpPr>
        <p:spPr/>
        <p:txBody>
          <a:bodyPr/>
          <a:lstStyle/>
          <a:p>
            <a:r>
              <a:rPr lang="en-US" dirty="0" smtClean="0"/>
              <a:t>BLS</a:t>
            </a:r>
          </a:p>
          <a:p>
            <a:r>
              <a:rPr lang="en-US" dirty="0" smtClean="0"/>
              <a:t>ALS 1</a:t>
            </a:r>
          </a:p>
          <a:p>
            <a:r>
              <a:rPr lang="en-US" dirty="0" smtClean="0"/>
              <a:t>ALS 2</a:t>
            </a:r>
          </a:p>
          <a:p>
            <a:r>
              <a:rPr lang="en-US" dirty="0" smtClean="0"/>
              <a:t>Specialty Care</a:t>
            </a:r>
          </a:p>
          <a:p>
            <a:r>
              <a:rPr lang="en-US" dirty="0" smtClean="0"/>
              <a:t>Deceased on scene</a:t>
            </a:r>
          </a:p>
          <a:p>
            <a:endParaRPr lang="en-US" dirty="0"/>
          </a:p>
        </p:txBody>
      </p:sp>
      <p:pic>
        <p:nvPicPr>
          <p:cNvPr id="4" name="Picture 3" descr="iStock_000006137097Medium.jpg"/>
          <p:cNvPicPr>
            <a:picLocks noChangeAspect="1"/>
          </p:cNvPicPr>
          <p:nvPr/>
        </p:nvPicPr>
        <p:blipFill>
          <a:blip r:embed="rId3" cstate="print"/>
          <a:stretch>
            <a:fillRect/>
          </a:stretch>
        </p:blipFill>
        <p:spPr>
          <a:xfrm>
            <a:off x="4495800" y="4724400"/>
            <a:ext cx="2438399" cy="16241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BLS</a:t>
            </a:r>
            <a:endParaRPr lang="en-US" dirty="0"/>
          </a:p>
        </p:txBody>
      </p:sp>
      <p:sp>
        <p:nvSpPr>
          <p:cNvPr id="3" name="Content Placeholder 2"/>
          <p:cNvSpPr>
            <a:spLocks noGrp="1"/>
          </p:cNvSpPr>
          <p:nvPr>
            <p:ph idx="1"/>
          </p:nvPr>
        </p:nvSpPr>
        <p:spPr/>
        <p:txBody>
          <a:bodyPr/>
          <a:lstStyle/>
          <a:p>
            <a:r>
              <a:rPr lang="en-US" dirty="0" smtClean="0"/>
              <a:t>Service can be emergency or non-emergency</a:t>
            </a:r>
          </a:p>
          <a:p>
            <a:r>
              <a:rPr lang="en-US" dirty="0" smtClean="0"/>
              <a:t>EMT-B level of care</a:t>
            </a:r>
          </a:p>
          <a:p>
            <a:r>
              <a:rPr lang="en-US" dirty="0" smtClean="0"/>
              <a:t>Often harder to document than ALS</a:t>
            </a:r>
            <a:endParaRPr lang="en-US" dirty="0"/>
          </a:p>
        </p:txBody>
      </p:sp>
      <p:pic>
        <p:nvPicPr>
          <p:cNvPr id="4" name="Picture 3" descr="iStock_000003063341XSmall.jpg"/>
          <p:cNvPicPr>
            <a:picLocks noChangeAspect="1"/>
          </p:cNvPicPr>
          <p:nvPr/>
        </p:nvPicPr>
        <p:blipFill>
          <a:blip r:embed="rId3" cstate="print"/>
          <a:stretch>
            <a:fillRect/>
          </a:stretch>
        </p:blipFill>
        <p:spPr>
          <a:xfrm>
            <a:off x="4267200" y="3733800"/>
            <a:ext cx="2438400" cy="2438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ALS-1</a:t>
            </a:r>
            <a:endParaRPr lang="en-US" dirty="0"/>
          </a:p>
        </p:txBody>
      </p:sp>
      <p:sp>
        <p:nvSpPr>
          <p:cNvPr id="3" name="Content Placeholder 2"/>
          <p:cNvSpPr>
            <a:spLocks noGrp="1"/>
          </p:cNvSpPr>
          <p:nvPr>
            <p:ph idx="1"/>
          </p:nvPr>
        </p:nvSpPr>
        <p:spPr/>
        <p:txBody>
          <a:bodyPr/>
          <a:lstStyle/>
          <a:p>
            <a:r>
              <a:rPr lang="en-US" dirty="0" smtClean="0"/>
              <a:t>Patient condition requires EMT-I or EMT-P interventions</a:t>
            </a:r>
          </a:p>
          <a:p>
            <a:r>
              <a:rPr lang="en-US" dirty="0" smtClean="0"/>
              <a:t>Document your assessment and interventions</a:t>
            </a:r>
          </a:p>
          <a:p>
            <a:r>
              <a:rPr lang="en-US" dirty="0" smtClean="0"/>
              <a:t>ALS dispatch downgraded to BLS transport</a:t>
            </a:r>
          </a:p>
          <a:p>
            <a:pPr lvl="1"/>
            <a:r>
              <a:rPr lang="en-US" dirty="0" smtClean="0"/>
              <a:t>Dispatch documents ALS crew required</a:t>
            </a:r>
          </a:p>
          <a:p>
            <a:pPr lvl="1"/>
            <a:r>
              <a:rPr lang="en-US" dirty="0" smtClean="0"/>
              <a:t>ALS crew provides a hands-on assessment</a:t>
            </a:r>
          </a:p>
          <a:p>
            <a:pPr lvl="1"/>
            <a:endParaRPr lang="en-US"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ALS-2</a:t>
            </a:r>
            <a:endParaRPr lang="en-US" dirty="0"/>
          </a:p>
        </p:txBody>
      </p:sp>
      <p:sp>
        <p:nvSpPr>
          <p:cNvPr id="3" name="Content Placeholder 2"/>
          <p:cNvSpPr>
            <a:spLocks noGrp="1"/>
          </p:cNvSpPr>
          <p:nvPr>
            <p:ph idx="1"/>
          </p:nvPr>
        </p:nvSpPr>
        <p:spPr/>
        <p:txBody>
          <a:bodyPr/>
          <a:lstStyle/>
          <a:p>
            <a:r>
              <a:rPr lang="en-US" dirty="0" smtClean="0"/>
              <a:t>Same as ALS-1 plus any ALS-2 procedure</a:t>
            </a:r>
          </a:p>
          <a:p>
            <a:pPr lvl="1"/>
            <a:r>
              <a:rPr lang="en-US" dirty="0" smtClean="0"/>
              <a:t>Manual </a:t>
            </a:r>
            <a:r>
              <a:rPr lang="en-US" dirty="0" err="1" smtClean="0"/>
              <a:t>defib</a:t>
            </a:r>
            <a:r>
              <a:rPr lang="en-US" dirty="0" smtClean="0"/>
              <a:t>/</a:t>
            </a:r>
            <a:r>
              <a:rPr lang="en-US" dirty="0" err="1" smtClean="0"/>
              <a:t>cardioversion</a:t>
            </a:r>
            <a:endParaRPr lang="en-US" dirty="0" smtClean="0"/>
          </a:p>
          <a:p>
            <a:pPr lvl="1"/>
            <a:r>
              <a:rPr lang="en-US" dirty="0" err="1" smtClean="0"/>
              <a:t>Endotracheal</a:t>
            </a:r>
            <a:r>
              <a:rPr lang="en-US" dirty="0" smtClean="0"/>
              <a:t> intubation</a:t>
            </a:r>
          </a:p>
          <a:p>
            <a:pPr lvl="1"/>
            <a:r>
              <a:rPr lang="en-US" dirty="0" smtClean="0"/>
              <a:t>Central venous line</a:t>
            </a:r>
          </a:p>
          <a:p>
            <a:pPr lvl="1"/>
            <a:r>
              <a:rPr lang="en-US" dirty="0" smtClean="0"/>
              <a:t>Cardiac pacing</a:t>
            </a:r>
          </a:p>
          <a:p>
            <a:pPr lvl="1"/>
            <a:r>
              <a:rPr lang="en-US" dirty="0" smtClean="0"/>
              <a:t>Chest decompression</a:t>
            </a:r>
          </a:p>
          <a:p>
            <a:pPr lvl="1"/>
            <a:r>
              <a:rPr lang="en-US" dirty="0" smtClean="0"/>
              <a:t>Surgical airway</a:t>
            </a:r>
          </a:p>
          <a:p>
            <a:pPr lvl="1"/>
            <a:r>
              <a:rPr lang="en-US" dirty="0" err="1" smtClean="0"/>
              <a:t>Intraosseous</a:t>
            </a:r>
            <a:r>
              <a:rPr lang="en-US" dirty="0" smtClean="0"/>
              <a:t> line                OR…</a:t>
            </a:r>
          </a:p>
          <a:p>
            <a:pPr lvl="1"/>
            <a:endParaRPr lang="en-US" dirty="0"/>
          </a:p>
        </p:txBody>
      </p:sp>
      <p:pic>
        <p:nvPicPr>
          <p:cNvPr id="5" name="Picture 4" descr="endo trach intubation.jpg"/>
          <p:cNvPicPr>
            <a:picLocks noChangeAspect="1"/>
          </p:cNvPicPr>
          <p:nvPr/>
        </p:nvPicPr>
        <p:blipFill>
          <a:blip r:embed="rId3" cstate="print"/>
          <a:stretch>
            <a:fillRect/>
          </a:stretch>
        </p:blipFill>
        <p:spPr>
          <a:xfrm>
            <a:off x="5029200" y="3124200"/>
            <a:ext cx="3035300" cy="16954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ALS-2</a:t>
            </a:r>
            <a:endParaRPr lang="en-US" dirty="0"/>
          </a:p>
        </p:txBody>
      </p:sp>
      <p:sp>
        <p:nvSpPr>
          <p:cNvPr id="3" name="Content Placeholder 2"/>
          <p:cNvSpPr>
            <a:spLocks noGrp="1"/>
          </p:cNvSpPr>
          <p:nvPr>
            <p:ph idx="1"/>
          </p:nvPr>
        </p:nvSpPr>
        <p:spPr/>
        <p:txBody>
          <a:bodyPr/>
          <a:lstStyle/>
          <a:p>
            <a:r>
              <a:rPr lang="en-US" dirty="0" smtClean="0"/>
              <a:t>Same as ALS-1 plus 3 or more IV medications</a:t>
            </a:r>
          </a:p>
          <a:p>
            <a:pPr lvl="1"/>
            <a:r>
              <a:rPr lang="en-US" dirty="0" smtClean="0"/>
              <a:t>Must be 3 separate full doses of one drug, or</a:t>
            </a:r>
          </a:p>
          <a:p>
            <a:pPr lvl="1"/>
            <a:r>
              <a:rPr lang="en-US" dirty="0" smtClean="0"/>
              <a:t>3 different drugs</a:t>
            </a:r>
          </a:p>
          <a:p>
            <a:pPr lvl="1"/>
            <a:endParaRPr lang="en-US" dirty="0"/>
          </a:p>
        </p:txBody>
      </p:sp>
      <p:pic>
        <p:nvPicPr>
          <p:cNvPr id="5" name="Picture 4" descr="iStock_000006838285XSmall.jpg"/>
          <p:cNvPicPr>
            <a:picLocks noChangeAspect="1"/>
          </p:cNvPicPr>
          <p:nvPr/>
        </p:nvPicPr>
        <p:blipFill>
          <a:blip r:embed="rId3" cstate="print"/>
          <a:stretch>
            <a:fillRect/>
          </a:stretch>
        </p:blipFill>
        <p:spPr>
          <a:xfrm>
            <a:off x="4724400" y="3124200"/>
            <a:ext cx="2362200" cy="30824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R2.jpg"/>
          <p:cNvPicPr>
            <a:picLocks noChangeAspect="1"/>
          </p:cNvPicPr>
          <p:nvPr/>
        </p:nvPicPr>
        <p:blipFill>
          <a:blip r:embed="rId3" cstate="print"/>
          <a:stretch>
            <a:fillRect/>
          </a:stretch>
        </p:blipFill>
        <p:spPr>
          <a:xfrm>
            <a:off x="421933" y="381000"/>
            <a:ext cx="7350466" cy="5105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EMS Documentation Uses</a:t>
            </a:r>
            <a:endParaRPr lang="en-US" dirty="0"/>
          </a:p>
        </p:txBody>
      </p:sp>
      <p:sp>
        <p:nvSpPr>
          <p:cNvPr id="3" name="Content Placeholder 2"/>
          <p:cNvSpPr>
            <a:spLocks noGrp="1"/>
          </p:cNvSpPr>
          <p:nvPr>
            <p:ph idx="1"/>
          </p:nvPr>
        </p:nvSpPr>
        <p:spPr/>
        <p:txBody>
          <a:bodyPr/>
          <a:lstStyle/>
          <a:p>
            <a:r>
              <a:rPr lang="en-US" dirty="0" smtClean="0"/>
              <a:t>Legal record</a:t>
            </a:r>
          </a:p>
          <a:p>
            <a:r>
              <a:rPr lang="en-US" dirty="0" smtClean="0"/>
              <a:t>Continuity of care with hospital</a:t>
            </a:r>
          </a:p>
          <a:p>
            <a:r>
              <a:rPr lang="en-US" dirty="0" smtClean="0"/>
              <a:t>Internal quality assurance</a:t>
            </a:r>
          </a:p>
          <a:p>
            <a:r>
              <a:rPr lang="en-US" dirty="0" smtClean="0"/>
              <a:t>Billing record</a:t>
            </a:r>
            <a:endParaRPr lang="en-US"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Specialty Care</a:t>
            </a:r>
            <a:endParaRPr lang="en-US" dirty="0"/>
          </a:p>
        </p:txBody>
      </p:sp>
      <p:sp>
        <p:nvSpPr>
          <p:cNvPr id="3" name="Content Placeholder 2"/>
          <p:cNvSpPr>
            <a:spLocks noGrp="1"/>
          </p:cNvSpPr>
          <p:nvPr>
            <p:ph idx="1"/>
          </p:nvPr>
        </p:nvSpPr>
        <p:spPr/>
        <p:txBody>
          <a:bodyPr/>
          <a:lstStyle/>
          <a:p>
            <a:r>
              <a:rPr lang="en-US" dirty="0" err="1" smtClean="0"/>
              <a:t>Interfacility</a:t>
            </a:r>
            <a:r>
              <a:rPr lang="en-US" dirty="0" smtClean="0"/>
              <a:t> transport</a:t>
            </a:r>
          </a:p>
          <a:p>
            <a:r>
              <a:rPr lang="en-US" dirty="0" smtClean="0"/>
              <a:t>Patient is critically ill or injured</a:t>
            </a:r>
          </a:p>
          <a:p>
            <a:r>
              <a:rPr lang="en-US" dirty="0" smtClean="0"/>
              <a:t>Service level is beyond the scope of EMT-P</a:t>
            </a:r>
            <a:endParaRPr lang="en-US" dirty="0"/>
          </a:p>
        </p:txBody>
      </p:sp>
      <p:pic>
        <p:nvPicPr>
          <p:cNvPr id="4" name="Picture 3" descr="iStock_000011321000XSmall.jpg"/>
          <p:cNvPicPr>
            <a:picLocks noChangeAspect="1"/>
          </p:cNvPicPr>
          <p:nvPr/>
        </p:nvPicPr>
        <p:blipFill>
          <a:blip r:embed="rId3" cstate="print"/>
          <a:stretch>
            <a:fillRect/>
          </a:stretch>
        </p:blipFill>
        <p:spPr>
          <a:xfrm>
            <a:off x="3649054" y="3810000"/>
            <a:ext cx="2855493" cy="17526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Deceased on Scene</a:t>
            </a:r>
            <a:endParaRPr lang="en-US" dirty="0"/>
          </a:p>
        </p:txBody>
      </p:sp>
      <p:sp>
        <p:nvSpPr>
          <p:cNvPr id="3" name="Content Placeholder 2"/>
          <p:cNvSpPr>
            <a:spLocks noGrp="1"/>
          </p:cNvSpPr>
          <p:nvPr>
            <p:ph idx="1"/>
          </p:nvPr>
        </p:nvSpPr>
        <p:spPr/>
        <p:txBody>
          <a:bodyPr/>
          <a:lstStyle/>
          <a:p>
            <a:pPr>
              <a:buNone/>
            </a:pPr>
            <a:r>
              <a:rPr lang="en-US" dirty="0" smtClean="0"/>
              <a:t>BLS level of service can be billed if:</a:t>
            </a:r>
          </a:p>
          <a:p>
            <a:r>
              <a:rPr lang="en-US" dirty="0" smtClean="0"/>
              <a:t>Patient was pronounced deceased after dispatch</a:t>
            </a:r>
          </a:p>
          <a:p>
            <a:r>
              <a:rPr lang="en-US" dirty="0" smtClean="0"/>
              <a:t>Patient was not transported</a:t>
            </a:r>
            <a:endParaRPr lang="en-US"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Mileage</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Only charge for loaded miles</a:t>
            </a:r>
          </a:p>
          <a:p>
            <a:r>
              <a:rPr lang="en-US" dirty="0" smtClean="0"/>
              <a:t>New fractional mileage rules</a:t>
            </a:r>
          </a:p>
          <a:p>
            <a:r>
              <a:rPr lang="en-US" dirty="0" smtClean="0"/>
              <a:t>Acceptable documentation</a:t>
            </a:r>
          </a:p>
          <a:p>
            <a:pPr lvl="1"/>
            <a:r>
              <a:rPr lang="en-US" dirty="0" smtClean="0"/>
              <a:t>Odometer readings</a:t>
            </a:r>
          </a:p>
          <a:p>
            <a:pPr lvl="1"/>
            <a:r>
              <a:rPr lang="en-US" dirty="0" smtClean="0"/>
              <a:t>Trip odometer</a:t>
            </a:r>
          </a:p>
          <a:p>
            <a:pPr lvl="1"/>
            <a:r>
              <a:rPr lang="en-US" dirty="0" smtClean="0"/>
              <a:t>GPS device</a:t>
            </a:r>
          </a:p>
          <a:p>
            <a:r>
              <a:rPr lang="en-US" dirty="0" smtClean="0"/>
              <a:t>Medicare pays to closest appropriate facility</a:t>
            </a:r>
          </a:p>
          <a:p>
            <a:pPr lvl="1"/>
            <a:r>
              <a:rPr lang="en-US" dirty="0" smtClean="0"/>
              <a:t>diverted</a:t>
            </a:r>
            <a:endParaRPr lang="en-US" dirty="0"/>
          </a:p>
        </p:txBody>
      </p:sp>
      <p:pic>
        <p:nvPicPr>
          <p:cNvPr id="4" name="Picture 3" descr="iStock_000013269691XSmall.jpg"/>
          <p:cNvPicPr>
            <a:picLocks noChangeAspect="1"/>
          </p:cNvPicPr>
          <p:nvPr/>
        </p:nvPicPr>
        <p:blipFill>
          <a:blip r:embed="rId3" cstate="print"/>
          <a:stretch>
            <a:fillRect/>
          </a:stretch>
        </p:blipFill>
        <p:spPr>
          <a:xfrm>
            <a:off x="6467272" y="1828800"/>
            <a:ext cx="2067128" cy="1371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Destination</a:t>
            </a:r>
            <a:endParaRPr lang="en-US" dirty="0"/>
          </a:p>
        </p:txBody>
      </p:sp>
      <p:sp>
        <p:nvSpPr>
          <p:cNvPr id="3" name="Content Placeholder 2"/>
          <p:cNvSpPr>
            <a:spLocks noGrp="1"/>
          </p:cNvSpPr>
          <p:nvPr>
            <p:ph idx="1"/>
          </p:nvPr>
        </p:nvSpPr>
        <p:spPr/>
        <p:txBody>
          <a:bodyPr/>
          <a:lstStyle/>
          <a:p>
            <a:r>
              <a:rPr lang="en-US" dirty="0" smtClean="0"/>
              <a:t>Name of hospital/facility</a:t>
            </a:r>
          </a:p>
          <a:p>
            <a:r>
              <a:rPr lang="en-US" dirty="0" smtClean="0"/>
              <a:t>Limit abbreviated names</a:t>
            </a:r>
          </a:p>
          <a:p>
            <a:r>
              <a:rPr lang="en-US" dirty="0" smtClean="0"/>
              <a:t>Destinations that are not payable:</a:t>
            </a:r>
          </a:p>
          <a:p>
            <a:pPr lvl="1"/>
            <a:r>
              <a:rPr lang="en-US" dirty="0" smtClean="0"/>
              <a:t>Physicians office</a:t>
            </a:r>
          </a:p>
          <a:p>
            <a:pPr lvl="1"/>
            <a:r>
              <a:rPr lang="en-US" dirty="0" smtClean="0"/>
              <a:t>Rendezvous with another ground ambulance</a:t>
            </a:r>
            <a:endParaRPr lang="en-US" dirty="0"/>
          </a:p>
          <a:p>
            <a:endParaRPr lang="en-US" dirty="0"/>
          </a:p>
        </p:txBody>
      </p:sp>
      <p:pic>
        <p:nvPicPr>
          <p:cNvPr id="4" name="Picture 3" descr="iStock_000009679744Small.jpg"/>
          <p:cNvPicPr>
            <a:picLocks noChangeAspect="1"/>
          </p:cNvPicPr>
          <p:nvPr/>
        </p:nvPicPr>
        <p:blipFill>
          <a:blip r:embed="rId3" cstate="print"/>
          <a:stretch>
            <a:fillRect/>
          </a:stretch>
        </p:blipFill>
        <p:spPr>
          <a:xfrm>
            <a:off x="4453544" y="4724400"/>
            <a:ext cx="2404456" cy="16001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a:t>
            </a:r>
            <a:endParaRPr lang="en-US" dirty="0"/>
          </a:p>
        </p:txBody>
      </p:sp>
      <p:sp>
        <p:nvSpPr>
          <p:cNvPr id="3" name="Content Placeholder 2"/>
          <p:cNvSpPr>
            <a:spLocks noGrp="1"/>
          </p:cNvSpPr>
          <p:nvPr>
            <p:ph idx="1"/>
          </p:nvPr>
        </p:nvSpPr>
        <p:spPr/>
        <p:txBody>
          <a:bodyPr/>
          <a:lstStyle/>
          <a:p>
            <a:r>
              <a:rPr lang="en-US" dirty="0" smtClean="0"/>
              <a:t>Patient signature</a:t>
            </a:r>
          </a:p>
          <a:p>
            <a:r>
              <a:rPr lang="en-US" dirty="0" smtClean="0"/>
              <a:t>Hospital face sheet</a:t>
            </a:r>
          </a:p>
          <a:p>
            <a:r>
              <a:rPr lang="en-US" dirty="0" smtClean="0"/>
              <a:t>EMT Signature</a:t>
            </a:r>
          </a:p>
          <a:p>
            <a:r>
              <a:rPr lang="en-US" dirty="0" smtClean="0"/>
              <a:t>Physician Certification Statement (PCS)</a:t>
            </a:r>
          </a:p>
          <a:p>
            <a:r>
              <a:rPr lang="en-US" dirty="0" smtClean="0"/>
              <a:t>Advanced Beneficiary Notice (ABN)</a:t>
            </a:r>
            <a:endParaRPr lang="en-US" dirty="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and Billing</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Systems Design</a:t>
            </a:r>
          </a:p>
          <a:p>
            <a:pPr algn="ctr">
              <a:buNone/>
            </a:pPr>
            <a:endParaRPr lang="en-US" dirty="0" smtClean="0"/>
          </a:p>
          <a:p>
            <a:pPr algn="ctr">
              <a:buNone/>
            </a:pPr>
            <a:r>
              <a:rPr lang="en-US" dirty="0" smtClean="0"/>
              <a:t>Thank You!</a:t>
            </a:r>
          </a:p>
        </p:txBody>
      </p:sp>
      <p:pic>
        <p:nvPicPr>
          <p:cNvPr id="4" name="Picture 3" descr="Approved Claim.jpg"/>
          <p:cNvPicPr>
            <a:picLocks noChangeAspect="1"/>
          </p:cNvPicPr>
          <p:nvPr/>
        </p:nvPicPr>
        <p:blipFill>
          <a:blip r:embed="rId2" cstate="print"/>
          <a:stretch>
            <a:fillRect/>
          </a:stretch>
        </p:blipFill>
        <p:spPr>
          <a:xfrm>
            <a:off x="4038600" y="4800600"/>
            <a:ext cx="2286000" cy="15257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Environment</a:t>
            </a:r>
            <a:endParaRPr lang="en-US" dirty="0"/>
          </a:p>
        </p:txBody>
      </p:sp>
      <p:sp>
        <p:nvSpPr>
          <p:cNvPr id="3" name="Content Placeholder 2"/>
          <p:cNvSpPr>
            <a:spLocks noGrp="1"/>
          </p:cNvSpPr>
          <p:nvPr>
            <p:ph idx="1"/>
          </p:nvPr>
        </p:nvSpPr>
        <p:spPr/>
        <p:txBody>
          <a:bodyPr/>
          <a:lstStyle/>
          <a:p>
            <a:r>
              <a:rPr lang="en-US" dirty="0" smtClean="0"/>
              <a:t>Government focus on fraud</a:t>
            </a:r>
          </a:p>
          <a:p>
            <a:r>
              <a:rPr lang="en-US" dirty="0" smtClean="0"/>
              <a:t>Increased audits</a:t>
            </a:r>
          </a:p>
          <a:p>
            <a:r>
              <a:rPr lang="en-US" dirty="0" smtClean="0"/>
              <a:t>Legally collecting every dollar </a:t>
            </a:r>
          </a:p>
          <a:p>
            <a:r>
              <a:rPr lang="en-US" dirty="0" smtClean="0"/>
              <a:t>EHR—privacy vs. access</a:t>
            </a:r>
          </a:p>
          <a:p>
            <a:r>
              <a:rPr lang="en-US" dirty="0" smtClean="0"/>
              <a:t>Increased litigation</a:t>
            </a:r>
          </a:p>
          <a:p>
            <a:endParaRPr lang="en-US" dirty="0"/>
          </a:p>
        </p:txBody>
      </p:sp>
      <p:pic>
        <p:nvPicPr>
          <p:cNvPr id="4" name="Picture 3" descr="iStock_000008142645XSmall.jpg"/>
          <p:cNvPicPr>
            <a:picLocks noChangeAspect="1"/>
          </p:cNvPicPr>
          <p:nvPr/>
        </p:nvPicPr>
        <p:blipFill>
          <a:blip r:embed="rId3" cstate="print"/>
          <a:stretch>
            <a:fillRect/>
          </a:stretch>
        </p:blipFill>
        <p:spPr>
          <a:xfrm>
            <a:off x="4114800" y="4724400"/>
            <a:ext cx="2441541" cy="16200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Areas</a:t>
            </a:r>
            <a:endParaRPr lang="en-US" dirty="0"/>
          </a:p>
        </p:txBody>
      </p:sp>
      <p:sp>
        <p:nvSpPr>
          <p:cNvPr id="3" name="Content Placeholder 2"/>
          <p:cNvSpPr>
            <a:spLocks noGrp="1"/>
          </p:cNvSpPr>
          <p:nvPr>
            <p:ph idx="1"/>
          </p:nvPr>
        </p:nvSpPr>
        <p:spPr/>
        <p:txBody>
          <a:bodyPr/>
          <a:lstStyle/>
          <a:p>
            <a:r>
              <a:rPr lang="en-US" dirty="0" smtClean="0"/>
              <a:t>Dispatch</a:t>
            </a:r>
          </a:p>
          <a:p>
            <a:r>
              <a:rPr lang="en-US" dirty="0" smtClean="0"/>
              <a:t>Medical Necessity and Reasonableness</a:t>
            </a:r>
          </a:p>
          <a:p>
            <a:pPr lvl="1"/>
            <a:r>
              <a:rPr lang="en-US" dirty="0" smtClean="0"/>
              <a:t>Why was an ambulance needed?</a:t>
            </a:r>
          </a:p>
          <a:p>
            <a:pPr lvl="1"/>
            <a:r>
              <a:rPr lang="en-US" dirty="0" smtClean="0"/>
              <a:t>What was the level of service provided?</a:t>
            </a:r>
            <a:endParaRPr lang="en-US" dirty="0"/>
          </a:p>
          <a:p>
            <a:r>
              <a:rPr lang="en-US" dirty="0" smtClean="0"/>
              <a:t>Mileage</a:t>
            </a:r>
          </a:p>
          <a:p>
            <a:r>
              <a:rPr lang="en-US" dirty="0" smtClean="0"/>
              <a:t>Destination</a:t>
            </a:r>
          </a:p>
          <a:p>
            <a:r>
              <a:rPr lang="en-US" dirty="0" smtClean="0"/>
              <a:t>Forms</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Dispatch</a:t>
            </a:r>
            <a:endParaRPr lang="en-US" dirty="0"/>
          </a:p>
        </p:txBody>
      </p:sp>
      <p:pic>
        <p:nvPicPr>
          <p:cNvPr id="4" name="Picture 3" descr="911 dispatch center.jpg"/>
          <p:cNvPicPr>
            <a:picLocks noChangeAspect="1"/>
          </p:cNvPicPr>
          <p:nvPr/>
        </p:nvPicPr>
        <p:blipFill>
          <a:blip r:embed="rId3" cstate="print"/>
          <a:stretch>
            <a:fillRect/>
          </a:stretch>
        </p:blipFill>
        <p:spPr>
          <a:xfrm>
            <a:off x="1905000" y="1600200"/>
            <a:ext cx="5588000" cy="335280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Dispatch Documentation</a:t>
            </a:r>
            <a:endParaRPr lang="en-US" dirty="0"/>
          </a:p>
        </p:txBody>
      </p:sp>
      <p:sp>
        <p:nvSpPr>
          <p:cNvPr id="3" name="Content Placeholder 2"/>
          <p:cNvSpPr>
            <a:spLocks noGrp="1"/>
          </p:cNvSpPr>
          <p:nvPr>
            <p:ph idx="1"/>
          </p:nvPr>
        </p:nvSpPr>
        <p:spPr>
          <a:xfrm>
            <a:off x="457200" y="1600200"/>
            <a:ext cx="7848600" cy="4525963"/>
          </a:xfrm>
        </p:spPr>
        <p:txBody>
          <a:bodyPr/>
          <a:lstStyle/>
          <a:p>
            <a:r>
              <a:rPr lang="en-US" dirty="0" smtClean="0"/>
              <a:t>“Emergency” status:</a:t>
            </a:r>
          </a:p>
          <a:p>
            <a:pPr lvl="1"/>
            <a:r>
              <a:rPr lang="en-US" dirty="0" smtClean="0"/>
              <a:t>How were you dispatched</a:t>
            </a:r>
          </a:p>
          <a:p>
            <a:pPr lvl="1"/>
            <a:r>
              <a:rPr lang="en-US" dirty="0" smtClean="0"/>
              <a:t>How did you respond</a:t>
            </a:r>
          </a:p>
          <a:p>
            <a:r>
              <a:rPr lang="en-US" dirty="0" smtClean="0"/>
              <a:t>Reported condition of patient</a:t>
            </a:r>
          </a:p>
          <a:p>
            <a:pPr lvl="1"/>
            <a:r>
              <a:rPr lang="en-US" dirty="0" smtClean="0"/>
              <a:t>ALS assessment</a:t>
            </a:r>
            <a:endParaRPr lang="en-US" sz="1200" dirty="0" smtClean="0"/>
          </a:p>
          <a:p>
            <a:pPr>
              <a:buNone/>
            </a:pPr>
            <a:endParaRPr lang="en-US" sz="1200" i="1" dirty="0" smtClean="0"/>
          </a:p>
          <a:p>
            <a:pPr>
              <a:buNone/>
            </a:pPr>
            <a:r>
              <a:rPr lang="en-US" sz="2800" i="1" dirty="0" smtClean="0"/>
              <a:t>Example:  Dispatched 911 and responded immediately to report of difficulty breathing</a:t>
            </a:r>
            <a:endParaRPr lang="en-US" dirty="0" smtClean="0"/>
          </a:p>
          <a:p>
            <a:endParaRPr lang="en-US" dirty="0" smtClean="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Dispatch Documentation</a:t>
            </a:r>
            <a:endParaRPr lang="en-US" dirty="0"/>
          </a:p>
        </p:txBody>
      </p:sp>
      <p:sp>
        <p:nvSpPr>
          <p:cNvPr id="3" name="Content Placeholder 2"/>
          <p:cNvSpPr>
            <a:spLocks noGrp="1"/>
          </p:cNvSpPr>
          <p:nvPr>
            <p:ph idx="1"/>
          </p:nvPr>
        </p:nvSpPr>
        <p:spPr/>
        <p:txBody>
          <a:bodyPr/>
          <a:lstStyle/>
          <a:p>
            <a:r>
              <a:rPr lang="en-US" dirty="0" smtClean="0"/>
              <a:t>Date and time</a:t>
            </a:r>
          </a:p>
          <a:p>
            <a:r>
              <a:rPr lang="en-US" dirty="0" smtClean="0"/>
              <a:t>Point of pick-up with zip code</a:t>
            </a:r>
          </a:p>
          <a:p>
            <a:pPr lvl="1"/>
            <a:r>
              <a:rPr lang="en-US" dirty="0" smtClean="0"/>
              <a:t>Payment based on pick-up location</a:t>
            </a:r>
            <a:endParaRPr lang="en-US" dirty="0"/>
          </a:p>
        </p:txBody>
      </p:sp>
      <p:pic>
        <p:nvPicPr>
          <p:cNvPr id="4" name="Picture 3" descr="iStock_000000823946Small.jpg"/>
          <p:cNvPicPr>
            <a:picLocks noChangeAspect="1"/>
          </p:cNvPicPr>
          <p:nvPr/>
        </p:nvPicPr>
        <p:blipFill>
          <a:blip r:embed="rId3" cstate="print"/>
          <a:stretch>
            <a:fillRect/>
          </a:stretch>
        </p:blipFill>
        <p:spPr>
          <a:xfrm>
            <a:off x="4191000" y="4572000"/>
            <a:ext cx="2667000" cy="17748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R1.gif"/>
          <p:cNvPicPr>
            <a:picLocks noChangeAspect="1"/>
          </p:cNvPicPr>
          <p:nvPr/>
        </p:nvPicPr>
        <p:blipFill>
          <a:blip r:embed="rId3" cstate="print"/>
          <a:stretch>
            <a:fillRect/>
          </a:stretch>
        </p:blipFill>
        <p:spPr>
          <a:xfrm>
            <a:off x="685800" y="533400"/>
            <a:ext cx="7696200" cy="36821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Necessity</a:t>
            </a:r>
            <a:endParaRPr lang="en-US" dirty="0"/>
          </a:p>
        </p:txBody>
      </p:sp>
      <p:sp>
        <p:nvSpPr>
          <p:cNvPr id="3" name="Content Placeholder 2"/>
          <p:cNvSpPr>
            <a:spLocks noGrp="1"/>
          </p:cNvSpPr>
          <p:nvPr>
            <p:ph idx="1"/>
          </p:nvPr>
        </p:nvSpPr>
        <p:spPr/>
        <p:txBody>
          <a:bodyPr/>
          <a:lstStyle/>
          <a:p>
            <a:r>
              <a:rPr lang="en-US" dirty="0" smtClean="0"/>
              <a:t>Definition of medically necessary:</a:t>
            </a:r>
          </a:p>
          <a:p>
            <a:pPr lvl="1"/>
            <a:r>
              <a:rPr lang="en-US" dirty="0" smtClean="0"/>
              <a:t>Transport by any other means is contraindicated</a:t>
            </a:r>
          </a:p>
          <a:p>
            <a:r>
              <a:rPr lang="en-US" dirty="0" smtClean="0"/>
              <a:t>Document why an ambulance was needed</a:t>
            </a:r>
          </a:p>
          <a:p>
            <a:r>
              <a:rPr lang="en-US" dirty="0" smtClean="0"/>
              <a:t>Medicare will only pay for medically necessary transports</a:t>
            </a:r>
          </a:p>
        </p:txBody>
      </p:sp>
      <p:pic>
        <p:nvPicPr>
          <p:cNvPr id="4" name="Picture 3" descr="iStock_000000900394Medium.jpg"/>
          <p:cNvPicPr>
            <a:picLocks noChangeAspect="1"/>
          </p:cNvPicPr>
          <p:nvPr/>
        </p:nvPicPr>
        <p:blipFill>
          <a:blip r:embed="rId3" cstate="print"/>
          <a:stretch>
            <a:fillRect/>
          </a:stretch>
        </p:blipFill>
        <p:spPr>
          <a:xfrm>
            <a:off x="3810000" y="4191000"/>
            <a:ext cx="3505200" cy="22818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TotalTime>
  <Words>2600</Words>
  <Application>Microsoft Office PowerPoint</Application>
  <PresentationFormat>On-screen Show (4:3)</PresentationFormat>
  <Paragraphs>210</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Documentation and Billing</vt:lpstr>
      <vt:lpstr>EMS Documentation Uses</vt:lpstr>
      <vt:lpstr>Today’s Environment</vt:lpstr>
      <vt:lpstr>Important Areas</vt:lpstr>
      <vt:lpstr>Dispatch</vt:lpstr>
      <vt:lpstr>Dispatch Documentation</vt:lpstr>
      <vt:lpstr>Dispatch Documentation</vt:lpstr>
      <vt:lpstr>Slide 8</vt:lpstr>
      <vt:lpstr>Medical Necessity</vt:lpstr>
      <vt:lpstr>Medical Necessity</vt:lpstr>
      <vt:lpstr>Medical Necessity</vt:lpstr>
      <vt:lpstr>Documentation Goals</vt:lpstr>
      <vt:lpstr>Bed Confined</vt:lpstr>
      <vt:lpstr>Documenting Level of Service</vt:lpstr>
      <vt:lpstr>BLS</vt:lpstr>
      <vt:lpstr>ALS-1</vt:lpstr>
      <vt:lpstr>ALS-2</vt:lpstr>
      <vt:lpstr>ALS-2</vt:lpstr>
      <vt:lpstr>Slide 19</vt:lpstr>
      <vt:lpstr>Specialty Care</vt:lpstr>
      <vt:lpstr>Deceased on Scene</vt:lpstr>
      <vt:lpstr>Mileage</vt:lpstr>
      <vt:lpstr>Destination</vt:lpstr>
      <vt:lpstr>Forms</vt:lpstr>
      <vt:lpstr>Documentation and Billing</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Documentation and Billing</dc:title>
  <dc:creator>jody o'brien</dc:creator>
  <cp:lastModifiedBy>jody o'brien</cp:lastModifiedBy>
  <cp:revision>116</cp:revision>
  <dcterms:created xsi:type="dcterms:W3CDTF">2011-03-04T03:43:19Z</dcterms:created>
  <dcterms:modified xsi:type="dcterms:W3CDTF">2011-04-06T21:44:51Z</dcterms:modified>
</cp:coreProperties>
</file>